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9" r:id="rId5"/>
    <p:sldId id="305" r:id="rId6"/>
    <p:sldId id="310" r:id="rId7"/>
    <p:sldId id="311" r:id="rId8"/>
    <p:sldId id="312" r:id="rId9"/>
    <p:sldId id="313" r:id="rId10"/>
    <p:sldId id="314" r:id="rId11"/>
    <p:sldId id="315" r:id="rId12"/>
    <p:sldId id="316" r:id="rId13"/>
    <p:sldId id="319" r:id="rId14"/>
    <p:sldId id="317" r:id="rId15"/>
    <p:sldId id="318" r:id="rId16"/>
    <p:sldId id="320" r:id="rId17"/>
    <p:sldId id="321" r:id="rId18"/>
    <p:sldId id="322" r:id="rId19"/>
    <p:sldId id="323" r:id="rId20"/>
    <p:sldId id="324" r:id="rId21"/>
    <p:sldId id="325" r:id="rId22"/>
    <p:sldId id="326" r:id="rId23"/>
    <p:sldId id="3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879" autoAdjust="0"/>
  </p:normalViewPr>
  <p:slideViewPr>
    <p:cSldViewPr snapToGrid="0">
      <p:cViewPr varScale="1">
        <p:scale>
          <a:sx n="90" d="100"/>
          <a:sy n="90" d="100"/>
        </p:scale>
        <p:origin x="87" y="12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3/6/2024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036710" y="4425696"/>
            <a:ext cx="9884664" cy="731520"/>
          </a:xfrm>
        </p:spPr>
        <p:txBody>
          <a:bodyPr>
            <a:noAutofit/>
          </a:bodyPr>
          <a:lstStyle/>
          <a:p>
            <a:pPr rtl="1"/>
            <a:r>
              <a:rPr lang="fa-IR" sz="9600" dirty="0">
                <a:cs typeface="B Kamran" panose="00000400000000000000" pitchFamily="2" charset="-78"/>
              </a:rPr>
              <a:t>به نام خدا</a:t>
            </a:r>
            <a:endParaRPr lang="en-US" sz="9600" dirty="0">
              <a:cs typeface="B Kamran" panose="00000400000000000000" pitchFamily="2" charset="-78"/>
            </a:endParaRP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a:lstStyle/>
          <a:p>
            <a:r>
              <a:rPr lang="en-US" dirty="0"/>
              <a:t>Annual revenue growth</a:t>
            </a:r>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F63A-821E-4EC6-EB8D-035F814E9FF5}"/>
              </a:ext>
            </a:extLst>
          </p:cNvPr>
          <p:cNvSpPr>
            <a:spLocks noGrp="1"/>
          </p:cNvSpPr>
          <p:nvPr>
            <p:ph type="title"/>
          </p:nvPr>
        </p:nvSpPr>
        <p:spPr>
          <a:xfrm>
            <a:off x="1673600" y="822325"/>
            <a:ext cx="8695944" cy="1325880"/>
          </a:xfrm>
        </p:spPr>
        <p:txBody>
          <a:bodyPr>
            <a:normAutofit/>
          </a:bodyPr>
          <a:lstStyle/>
          <a:p>
            <a:r>
              <a:rPr lang="fa-IR" sz="6000" dirty="0">
                <a:cs typeface="B Kamran" panose="00000400000000000000" pitchFamily="2" charset="-78"/>
              </a:rPr>
              <a:t>پرچم چیست؟</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5DEFB034-ACF7-A5C8-CBDA-6ABDBBD9FF31}"/>
              </a:ext>
            </a:extLst>
          </p:cNvPr>
          <p:cNvSpPr>
            <a:spLocks noGrp="1"/>
          </p:cNvSpPr>
          <p:nvPr>
            <p:ph idx="1"/>
          </p:nvPr>
        </p:nvSpPr>
        <p:spPr>
          <a:xfrm>
            <a:off x="2149088" y="2338099"/>
            <a:ext cx="7744968" cy="2697480"/>
          </a:xfrm>
        </p:spPr>
        <p:txBody>
          <a:bodyPr>
            <a:normAutofit/>
          </a:bodyPr>
          <a:lstStyle/>
          <a:p>
            <a:pPr algn="r"/>
            <a:r>
              <a:rPr lang="fa-IR" sz="2800" dirty="0">
                <a:latin typeface="Dubai Medium" panose="020B0603030403030204" pitchFamily="34" charset="-78"/>
                <a:cs typeface="Dubai Medium" panose="020B0603030403030204" pitchFamily="34" charset="-78"/>
              </a:rPr>
              <a:t>پرچم همان قسمت نر گیاه است که دانه های گرده روی آن قرار می گیرد</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FD299510-BB0A-249A-CBC7-9326B5A939E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EA7192F-DE55-2B6D-653E-9E6FCAA39B92}"/>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8321209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FA52-B3A7-FC0E-4F74-6757D396BAB3}"/>
              </a:ext>
            </a:extLst>
          </p:cNvPr>
          <p:cNvSpPr>
            <a:spLocks noGrp="1"/>
          </p:cNvSpPr>
          <p:nvPr>
            <p:ph type="title"/>
          </p:nvPr>
        </p:nvSpPr>
        <p:spPr>
          <a:xfrm>
            <a:off x="1625754" y="757251"/>
            <a:ext cx="8695944" cy="1325880"/>
          </a:xfrm>
        </p:spPr>
        <p:txBody>
          <a:bodyPr>
            <a:normAutofit/>
          </a:bodyPr>
          <a:lstStyle/>
          <a:p>
            <a:r>
              <a:rPr lang="fa-IR" sz="6000" dirty="0">
                <a:cs typeface="B Kamran" panose="00000400000000000000" pitchFamily="2" charset="-78"/>
              </a:rPr>
              <a:t>مادگی چیست ؟</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009BF132-046B-FE9E-094D-EA34193BEA21}"/>
              </a:ext>
            </a:extLst>
          </p:cNvPr>
          <p:cNvSpPr>
            <a:spLocks noGrp="1"/>
          </p:cNvSpPr>
          <p:nvPr>
            <p:ph idx="1"/>
          </p:nvPr>
        </p:nvSpPr>
        <p:spPr>
          <a:xfrm>
            <a:off x="1952386" y="2125449"/>
            <a:ext cx="7744968" cy="2697480"/>
          </a:xfrm>
        </p:spPr>
        <p:txBody>
          <a:bodyPr>
            <a:normAutofit/>
          </a:bodyPr>
          <a:lstStyle/>
          <a:p>
            <a:pPr algn="r"/>
            <a:r>
              <a:rPr lang="fa-IR" sz="2800" dirty="0">
                <a:latin typeface="Dubai Medium" panose="020B0603030403030204" pitchFamily="34" charset="-78"/>
                <a:cs typeface="Dubai Medium" panose="020B0603030403030204" pitchFamily="34" charset="-78"/>
              </a:rPr>
              <a:t>مادگی بخش ماده ی گیاه است گه به میوه تبدیل می شود </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D75B6695-8310-BE10-D670-89C18A185793}"/>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B678AC1-1C1F-9D85-BFAC-7A037815FB49}"/>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98815131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946B-356A-21D3-D4D9-B98E7767F612}"/>
              </a:ext>
            </a:extLst>
          </p:cNvPr>
          <p:cNvSpPr>
            <a:spLocks noGrp="1"/>
          </p:cNvSpPr>
          <p:nvPr>
            <p:ph type="title"/>
          </p:nvPr>
        </p:nvSpPr>
        <p:spPr>
          <a:xfrm>
            <a:off x="1748028" y="822325"/>
            <a:ext cx="8695944" cy="1325880"/>
          </a:xfrm>
        </p:spPr>
        <p:txBody>
          <a:bodyPr>
            <a:normAutofit/>
          </a:bodyPr>
          <a:lstStyle/>
          <a:p>
            <a:r>
              <a:rPr lang="fa-IR" sz="6000" dirty="0">
                <a:cs typeface="B Kamran" panose="00000400000000000000" pitchFamily="2" charset="-78"/>
              </a:rPr>
              <a:t>کاسبرگ چیست؟</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1DB29F14-228D-7B31-75FC-55D1AECED2EB}"/>
              </a:ext>
            </a:extLst>
          </p:cNvPr>
          <p:cNvSpPr>
            <a:spLocks noGrp="1"/>
          </p:cNvSpPr>
          <p:nvPr>
            <p:ph idx="1"/>
          </p:nvPr>
        </p:nvSpPr>
        <p:spPr>
          <a:xfrm>
            <a:off x="1641826" y="2184459"/>
            <a:ext cx="8937782" cy="2489082"/>
          </a:xfrm>
        </p:spPr>
        <p:txBody>
          <a:bodyPr>
            <a:normAutofit/>
          </a:bodyPr>
          <a:lstStyle/>
          <a:p>
            <a:pPr algn="r" rtl="1"/>
            <a:r>
              <a:rPr lang="fa-IR" sz="2800" dirty="0">
                <a:latin typeface="Dubai Medium" panose="020B0603030403030204" pitchFamily="34" charset="-78"/>
                <a:cs typeface="Dubai Medium" panose="020B0603030403030204" pitchFamily="34" charset="-78"/>
              </a:rPr>
              <a:t>کاسبرگ بین گل ساقه گیاه قرار می گیرد و از برگ ها محافظت می کند </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D5217BA6-4D43-6501-3B31-3C8AEAC28320}"/>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E495658-292E-40DC-D9E7-8B2C66CA44B3}"/>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4191074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4680-F887-375F-F33F-1E6111A8F0AF}"/>
              </a:ext>
            </a:extLst>
          </p:cNvPr>
          <p:cNvSpPr>
            <a:spLocks noGrp="1"/>
          </p:cNvSpPr>
          <p:nvPr>
            <p:ph type="title"/>
          </p:nvPr>
        </p:nvSpPr>
        <p:spPr>
          <a:xfrm>
            <a:off x="1625754" y="720037"/>
            <a:ext cx="8695944" cy="1325880"/>
          </a:xfrm>
        </p:spPr>
        <p:txBody>
          <a:bodyPr>
            <a:normAutofit/>
          </a:bodyPr>
          <a:lstStyle/>
          <a:p>
            <a:r>
              <a:rPr lang="fa-IR" sz="6000" dirty="0">
                <a:cs typeface="B Kamran" panose="00000400000000000000" pitchFamily="2" charset="-78"/>
              </a:rPr>
              <a:t>گرده چیست؟</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88D90085-3E62-195C-EB10-AA5EA8758DEF}"/>
              </a:ext>
            </a:extLst>
          </p:cNvPr>
          <p:cNvSpPr>
            <a:spLocks noGrp="1"/>
          </p:cNvSpPr>
          <p:nvPr>
            <p:ph idx="1"/>
          </p:nvPr>
        </p:nvSpPr>
        <p:spPr>
          <a:xfrm>
            <a:off x="1398394" y="2279620"/>
            <a:ext cx="9181214" cy="2697480"/>
          </a:xfrm>
        </p:spPr>
        <p:txBody>
          <a:bodyPr>
            <a:normAutofit/>
          </a:bodyPr>
          <a:lstStyle/>
          <a:p>
            <a:pPr algn="r"/>
            <a:r>
              <a:rPr lang="fa-IR" sz="2400" dirty="0">
                <a:latin typeface="Dubai Medium" panose="020B0603030403030204" pitchFamily="34" charset="-78"/>
                <a:cs typeface="Dubai Medium" panose="020B0603030403030204" pitchFamily="34" charset="-78"/>
              </a:rPr>
              <a:t>دانه های زرد رنگی که روی پرچم قرار دارد و گیاهان گلدار با آن تولید مثل می کنند</a:t>
            </a:r>
            <a:endParaRPr lang="en-US" sz="24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DADD4167-8FB8-8D04-FDFB-D7C7B6B72DD5}"/>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9219923-BF79-5FD7-D17F-1227CBCAF17E}"/>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8331507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4C25-0993-F35F-10A8-4DE5C763E13D}"/>
              </a:ext>
            </a:extLst>
          </p:cNvPr>
          <p:cNvSpPr>
            <a:spLocks noGrp="1"/>
          </p:cNvSpPr>
          <p:nvPr>
            <p:ph type="title"/>
          </p:nvPr>
        </p:nvSpPr>
        <p:spPr>
          <a:xfrm>
            <a:off x="1748028" y="845820"/>
            <a:ext cx="8695944" cy="1325880"/>
          </a:xfrm>
        </p:spPr>
        <p:txBody>
          <a:bodyPr>
            <a:normAutofit/>
          </a:bodyPr>
          <a:lstStyle/>
          <a:p>
            <a:r>
              <a:rPr lang="fa-IR" sz="6000" dirty="0">
                <a:cs typeface="B Kamran" panose="00000400000000000000" pitchFamily="2" charset="-78"/>
              </a:rPr>
              <a:t>تولید مثل</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73B605FE-63EE-3880-A8D6-CC32D717C1FF}"/>
              </a:ext>
            </a:extLst>
          </p:cNvPr>
          <p:cNvSpPr>
            <a:spLocks noGrp="1"/>
          </p:cNvSpPr>
          <p:nvPr>
            <p:ph idx="1"/>
          </p:nvPr>
        </p:nvSpPr>
        <p:spPr>
          <a:xfrm>
            <a:off x="1516025" y="2171700"/>
            <a:ext cx="9159949" cy="2697480"/>
          </a:xfrm>
        </p:spPr>
        <p:txBody>
          <a:bodyPr>
            <a:normAutofit/>
          </a:bodyPr>
          <a:lstStyle/>
          <a:p>
            <a:pPr algn="r"/>
            <a:r>
              <a:rPr lang="fa-IR" sz="2800" dirty="0">
                <a:latin typeface="Dubai Medium" panose="020B0603030403030204" pitchFamily="34" charset="-78"/>
                <a:cs typeface="Dubai Medium" panose="020B0603030403030204" pitchFamily="34" charset="-78"/>
              </a:rPr>
              <a:t>همه ی جانداران تولید مثل می کنند گیاهان هم از طریق گرده افشانی تولید مثل می کنند </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DB453D5D-19DC-61A9-F4A0-DDB929E46F4E}"/>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9C6079A-4C23-782C-8947-22CBAD7A6492}"/>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33344696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C89F-31DD-79DB-2D36-A450F6F59E51}"/>
              </a:ext>
            </a:extLst>
          </p:cNvPr>
          <p:cNvSpPr>
            <a:spLocks noGrp="1"/>
          </p:cNvSpPr>
          <p:nvPr>
            <p:ph type="title"/>
          </p:nvPr>
        </p:nvSpPr>
        <p:spPr>
          <a:xfrm>
            <a:off x="1928782" y="725353"/>
            <a:ext cx="8695944" cy="1325880"/>
          </a:xfrm>
        </p:spPr>
        <p:txBody>
          <a:bodyPr>
            <a:normAutofit/>
          </a:bodyPr>
          <a:lstStyle/>
          <a:p>
            <a:r>
              <a:rPr lang="fa-IR" sz="6000" dirty="0">
                <a:cs typeface="B Kamran" panose="00000400000000000000" pitchFamily="2" charset="-78"/>
              </a:rPr>
              <a:t>گرده افشانی چیست؟</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95A43A89-C6F6-266A-345D-52D1B914CA3A}"/>
              </a:ext>
            </a:extLst>
          </p:cNvPr>
          <p:cNvSpPr>
            <a:spLocks noGrp="1"/>
          </p:cNvSpPr>
          <p:nvPr>
            <p:ph idx="1"/>
          </p:nvPr>
        </p:nvSpPr>
        <p:spPr>
          <a:xfrm>
            <a:off x="1871331" y="1854318"/>
            <a:ext cx="8639414" cy="2697480"/>
          </a:xfrm>
        </p:spPr>
        <p:txBody>
          <a:bodyPr>
            <a:normAutofit/>
          </a:bodyPr>
          <a:lstStyle/>
          <a:p>
            <a:pPr algn="r"/>
            <a:r>
              <a:rPr lang="fa-IR" sz="2400" dirty="0">
                <a:latin typeface="Dubai Medium" panose="020B0603030403030204" pitchFamily="34" charset="-78"/>
                <a:cs typeface="Dubai Medium" panose="020B0603030403030204" pitchFamily="34" charset="-78"/>
              </a:rPr>
              <a:t>هر گاه دانه های گرده از روی  پرچم به مادگی منتقل می شوند گرده افشانی صورت می گیرد</a:t>
            </a:r>
            <a:endParaRPr lang="en-US" sz="24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85A386EE-A903-1701-C0F0-B627D10358D8}"/>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819219C-9910-1066-F4B4-508A57DA82E9}"/>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20180860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3017-A72D-5F23-CF0B-434CFF0C9C0B}"/>
              </a:ext>
            </a:extLst>
          </p:cNvPr>
          <p:cNvSpPr>
            <a:spLocks noGrp="1"/>
          </p:cNvSpPr>
          <p:nvPr>
            <p:ph type="title"/>
          </p:nvPr>
        </p:nvSpPr>
        <p:spPr>
          <a:xfrm>
            <a:off x="1710814" y="2362767"/>
            <a:ext cx="8695944" cy="1325880"/>
          </a:xfrm>
        </p:spPr>
        <p:txBody>
          <a:bodyPr/>
          <a:lstStyle/>
          <a:p>
            <a:r>
              <a:rPr lang="fa-IR" dirty="0">
                <a:latin typeface="Dubai Medium" panose="020B0603030403030204" pitchFamily="34" charset="-78"/>
                <a:cs typeface="Dubai Medium" panose="020B0603030403030204" pitchFamily="34" charset="-78"/>
              </a:rPr>
              <a:t>انسان باد و جانوران به گرده افشانی کمک می کنند</a:t>
            </a:r>
            <a:endParaRPr lang="en-US"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C9078FBB-257B-578B-16EF-A22B0166B00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25EC345-0AC0-8BA1-D25C-44122FEA9B8A}"/>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1742313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572EF-BE0C-D671-2C87-12EFAC9AC920}"/>
              </a:ext>
            </a:extLst>
          </p:cNvPr>
          <p:cNvSpPr>
            <a:spLocks noGrp="1"/>
          </p:cNvSpPr>
          <p:nvPr>
            <p:ph idx="1"/>
          </p:nvPr>
        </p:nvSpPr>
        <p:spPr>
          <a:xfrm>
            <a:off x="1451557" y="1870267"/>
            <a:ext cx="9128051" cy="2697480"/>
          </a:xfrm>
        </p:spPr>
        <p:txBody>
          <a:bodyPr>
            <a:normAutofit/>
          </a:bodyPr>
          <a:lstStyle/>
          <a:p>
            <a:pPr algn="r"/>
            <a:r>
              <a:rPr lang="fa-IR" sz="2800" dirty="0">
                <a:latin typeface="Dubai Medium" panose="020B0603030403030204" pitchFamily="34" charset="-78"/>
                <a:cs typeface="Dubai Medium" panose="020B0603030403030204" pitchFamily="34" charset="-78"/>
              </a:rPr>
              <a:t>دانه های گرده به بدن زنبور می چسبد و وقتی روی گل دیگری می نشیند گرده افشانی صورت می گیرد و گل بارور می شود </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D7309F5B-5045-6511-D321-4BC30039C4A5}"/>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0EC116-60C5-66D9-6D25-E5DA27A90848}"/>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777023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E5C31-2351-87C0-5FDE-BDEEE4E1017C}"/>
              </a:ext>
            </a:extLst>
          </p:cNvPr>
          <p:cNvSpPr>
            <a:spLocks noGrp="1"/>
          </p:cNvSpPr>
          <p:nvPr>
            <p:ph idx="1"/>
          </p:nvPr>
        </p:nvSpPr>
        <p:spPr>
          <a:xfrm>
            <a:off x="1669312" y="2080259"/>
            <a:ext cx="8219428" cy="3049949"/>
          </a:xfrm>
        </p:spPr>
        <p:txBody>
          <a:bodyPr>
            <a:normAutofit/>
          </a:bodyPr>
          <a:lstStyle/>
          <a:p>
            <a:pPr algn="r"/>
            <a:r>
              <a:rPr lang="fa-IR" sz="2400" dirty="0">
                <a:latin typeface="Dubai Medium" panose="020B0603030403030204" pitchFamily="34" charset="-78"/>
                <a:cs typeface="Dubai Medium" panose="020B0603030403030204" pitchFamily="34" charset="-78"/>
              </a:rPr>
              <a:t>بعد از گرده افشانی قسمتی از مادگی به میوه تبدیل می شود.دانه درون میوه تشکیل  وقتی تشکیل می شود وقتی دانه رشد می کند گیاه جدیدی به وجود می آید دانه های مختلف گیاهان مختلف به وجود می آورند. </a:t>
            </a:r>
            <a:endParaRPr lang="en-US" sz="24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B9B8A2C2-77EA-5ADE-B6E5-CEE79BB8B260}"/>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E63E650-1578-B4E8-44F9-A4D89A2D5047}"/>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27390211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9C6F7-52D2-6826-B4C3-8F991A9B99D7}"/>
              </a:ext>
            </a:extLst>
          </p:cNvPr>
          <p:cNvSpPr>
            <a:spLocks noGrp="1"/>
          </p:cNvSpPr>
          <p:nvPr>
            <p:ph idx="1"/>
          </p:nvPr>
        </p:nvSpPr>
        <p:spPr>
          <a:xfrm>
            <a:off x="1839433" y="1547036"/>
            <a:ext cx="8405498" cy="3323738"/>
          </a:xfrm>
        </p:spPr>
        <p:txBody>
          <a:bodyPr>
            <a:normAutofit/>
          </a:bodyPr>
          <a:lstStyle/>
          <a:p>
            <a:pPr algn="r"/>
            <a:r>
              <a:rPr lang="fa-IR" sz="2400" dirty="0">
                <a:latin typeface="Dubai Medium" panose="020B0603030403030204" pitchFamily="34" charset="-78"/>
                <a:cs typeface="Dubai Medium" panose="020B0603030403030204" pitchFamily="34" charset="-78"/>
              </a:rPr>
              <a:t>به این گونه گیاه که با دانه تولید مثل می کند گیاه دانه دار می گویند دانه ی درخت کاج در میوه ی کاج قرار که به شکل مخروط است به این گیاه گیاهان مخروط دار می گویند که دانه ی آنان در مخروط آنان است و برگ های آن ها به شکل سوزنی است</a:t>
            </a:r>
            <a:endParaRPr lang="en-US" sz="24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06E0FCC0-9850-7173-802D-03CE9AFED7F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2AB0207-70C6-9118-BEA8-C88A9BEFE182}"/>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2315412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801679" y="3107472"/>
            <a:ext cx="6667606" cy="1088136"/>
          </a:xfrm>
        </p:spPr>
        <p:txBody>
          <a:bodyPr/>
          <a:lstStyle/>
          <a:p>
            <a:r>
              <a:rPr lang="fa-IR" sz="5400" dirty="0">
                <a:cs typeface="B Kamran" panose="00000400000000000000" pitchFamily="2" charset="-78"/>
              </a:rPr>
              <a:t>درس 12 علوم گوناگونی گیاهان </a:t>
            </a:r>
            <a:br>
              <a:rPr lang="fa-IR" sz="5400" dirty="0">
                <a:cs typeface="B Kamran" panose="00000400000000000000" pitchFamily="2" charset="-78"/>
              </a:rPr>
            </a:br>
            <a:r>
              <a:rPr lang="fa-IR" sz="5400" dirty="0">
                <a:cs typeface="B Kamran" panose="00000400000000000000" pitchFamily="2" charset="-78"/>
              </a:rPr>
              <a:t>ارائه دهنده اسما فصیحی</a:t>
            </a:r>
            <a:endParaRPr lang="en-US" sz="5400" dirty="0">
              <a:cs typeface="B Kamran" panose="00000400000000000000" pitchFamily="2" charset="-78"/>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Mirjam Nilsson​</a:t>
            </a:r>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647A6-344F-534D-3953-A45C9B16C8AE}"/>
              </a:ext>
            </a:extLst>
          </p:cNvPr>
          <p:cNvSpPr>
            <a:spLocks noGrp="1"/>
          </p:cNvSpPr>
          <p:nvPr>
            <p:ph idx="1"/>
          </p:nvPr>
        </p:nvSpPr>
        <p:spPr>
          <a:xfrm>
            <a:off x="2122507" y="2080260"/>
            <a:ext cx="7744968" cy="2697480"/>
          </a:xfrm>
        </p:spPr>
        <p:txBody>
          <a:bodyPr>
            <a:normAutofit/>
          </a:bodyPr>
          <a:lstStyle/>
          <a:p>
            <a:r>
              <a:rPr lang="fa-IR" sz="9600" dirty="0">
                <a:cs typeface="B Kamran" panose="00000400000000000000" pitchFamily="2" charset="-78"/>
              </a:rPr>
              <a:t>پایان</a:t>
            </a:r>
            <a:endParaRPr lang="en-US" sz="9600" dirty="0">
              <a:cs typeface="B Kamran" panose="00000400000000000000" pitchFamily="2" charset="-78"/>
            </a:endParaRPr>
          </a:p>
        </p:txBody>
      </p:sp>
      <p:sp>
        <p:nvSpPr>
          <p:cNvPr id="4" name="Footer Placeholder 3">
            <a:extLst>
              <a:ext uri="{FF2B5EF4-FFF2-40B4-BE49-F238E27FC236}">
                <a16:creationId xmlns:a16="http://schemas.microsoft.com/office/drawing/2014/main" id="{0A9EFE3A-CE26-70E5-EA89-11A3CA41986B}"/>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053234D-4CA9-AF06-4BF5-6E0D988359AD}"/>
              </a:ext>
            </a:extLst>
          </p:cNvPr>
          <p:cNvSpPr>
            <a:spLocks noGrp="1"/>
          </p:cNvSpPr>
          <p:nvPr>
            <p:ph type="sldNum" sz="quarter" idx="11"/>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26959112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138456" y="2263672"/>
            <a:ext cx="7744968" cy="2697480"/>
          </a:xfrm>
        </p:spPr>
        <p:txBody>
          <a:bodyPr>
            <a:normAutofit/>
          </a:bodyPr>
          <a:lstStyle/>
          <a:p>
            <a:pPr marL="0" indent="0" algn="just" rtl="1">
              <a:lnSpc>
                <a:spcPct val="100000"/>
              </a:lnSpc>
              <a:buNone/>
            </a:pPr>
            <a:r>
              <a:rPr lang="fa-IR" sz="3200" dirty="0">
                <a:solidFill>
                  <a:schemeClr val="accent3"/>
                </a:solidFill>
                <a:cs typeface="Calibri"/>
              </a:rPr>
              <a:t>حتما تا حالا به گیاهان گوناگون توجه </a:t>
            </a:r>
            <a:r>
              <a:rPr lang="fa-IR" sz="3200" dirty="0">
                <a:solidFill>
                  <a:schemeClr val="accent3"/>
                </a:solidFill>
                <a:latin typeface="Dubai Medium" panose="020B0603030403030204" pitchFamily="34" charset="-78"/>
                <a:cs typeface="Dubai Medium" panose="020B0603030403030204" pitchFamily="34" charset="-78"/>
              </a:rPr>
              <a:t>کرده</a:t>
            </a:r>
            <a:r>
              <a:rPr lang="fa-IR" sz="3200" dirty="0">
                <a:solidFill>
                  <a:schemeClr val="accent3"/>
                </a:solidFill>
                <a:cs typeface="Calibri"/>
              </a:rPr>
              <a:t> اید بعضی گیاهان گل دارند و به شکل ها و رنگ های مختلفی هستند برگ بعضی از آن ها باریک و بعضی برگ پهن دارند </a:t>
            </a:r>
            <a:endParaRPr lang="en-US" sz="3200" dirty="0">
              <a:solidFill>
                <a:schemeClr val="accent3"/>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520700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A74D-B955-47A3-2178-5CE6F6ABF6BC}"/>
              </a:ext>
            </a:extLst>
          </p:cNvPr>
          <p:cNvSpPr>
            <a:spLocks noGrp="1"/>
          </p:cNvSpPr>
          <p:nvPr>
            <p:ph type="title"/>
          </p:nvPr>
        </p:nvSpPr>
        <p:spPr>
          <a:xfrm>
            <a:off x="1705498" y="1101852"/>
            <a:ext cx="8695944" cy="1325880"/>
          </a:xfrm>
        </p:spPr>
        <p:txBody>
          <a:bodyPr>
            <a:normAutofit/>
          </a:bodyPr>
          <a:lstStyle/>
          <a:p>
            <a:r>
              <a:rPr lang="fa-IR" sz="6600" dirty="0">
                <a:cs typeface="B Kamran" panose="00000400000000000000" pitchFamily="2" charset="-78"/>
              </a:rPr>
              <a:t>بخش های مختلف گیاه</a:t>
            </a:r>
            <a:endParaRPr lang="en-US" sz="6600" dirty="0">
              <a:cs typeface="B Kamran" panose="00000400000000000000" pitchFamily="2" charset="-78"/>
            </a:endParaRPr>
          </a:p>
        </p:txBody>
      </p:sp>
      <p:sp>
        <p:nvSpPr>
          <p:cNvPr id="3" name="Content Placeholder 2">
            <a:extLst>
              <a:ext uri="{FF2B5EF4-FFF2-40B4-BE49-F238E27FC236}">
                <a16:creationId xmlns:a16="http://schemas.microsoft.com/office/drawing/2014/main" id="{EAF1D9D5-5201-C7DD-A2BB-033A090649BF}"/>
              </a:ext>
            </a:extLst>
          </p:cNvPr>
          <p:cNvSpPr>
            <a:spLocks noGrp="1"/>
          </p:cNvSpPr>
          <p:nvPr>
            <p:ph idx="1"/>
          </p:nvPr>
        </p:nvSpPr>
        <p:spPr>
          <a:xfrm>
            <a:off x="1790558" y="2364681"/>
            <a:ext cx="8309805" cy="548640"/>
          </a:xfrm>
        </p:spPr>
        <p:txBody>
          <a:bodyPr>
            <a:normAutofit fontScale="85000" lnSpcReduction="10000"/>
          </a:bodyPr>
          <a:lstStyle/>
          <a:p>
            <a:pPr algn="r"/>
            <a:r>
              <a:rPr lang="fa-IR" sz="2400" dirty="0">
                <a:latin typeface="Dubai Medium" panose="020B0603030403030204" pitchFamily="34" charset="-78"/>
                <a:cs typeface="Dubai Medium" panose="020B0603030403030204" pitchFamily="34" charset="-78"/>
              </a:rPr>
              <a:t>یک گیاه از بخش های مختلفی تشکیل شده است مانند دانه برگ میوه ریشه و ساقه </a:t>
            </a:r>
            <a:endParaRPr lang="en-US" sz="24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AF0653F7-A7FE-B366-B350-41E339EFB9A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014E8D4-0EA9-4BE2-8359-79FCC5C0866A}"/>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7" name="Picture 6">
            <a:extLst>
              <a:ext uri="{FF2B5EF4-FFF2-40B4-BE49-F238E27FC236}">
                <a16:creationId xmlns:a16="http://schemas.microsoft.com/office/drawing/2014/main" id="{737BF9FD-4D55-6969-D736-BF588A769C69}"/>
              </a:ext>
            </a:extLst>
          </p:cNvPr>
          <p:cNvPicPr>
            <a:picLocks noChangeAspect="1"/>
          </p:cNvPicPr>
          <p:nvPr/>
        </p:nvPicPr>
        <p:blipFill>
          <a:blip r:embed="rId2"/>
          <a:stretch>
            <a:fillRect/>
          </a:stretch>
        </p:blipFill>
        <p:spPr>
          <a:xfrm>
            <a:off x="7102549" y="2427732"/>
            <a:ext cx="2686936"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24126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E3FC-2C6F-E3A2-9A9C-C460924913C5}"/>
              </a:ext>
            </a:extLst>
          </p:cNvPr>
          <p:cNvSpPr>
            <a:spLocks noGrp="1"/>
          </p:cNvSpPr>
          <p:nvPr>
            <p:ph type="title"/>
          </p:nvPr>
        </p:nvSpPr>
        <p:spPr>
          <a:xfrm>
            <a:off x="1705498" y="1138963"/>
            <a:ext cx="8695944" cy="672828"/>
          </a:xfrm>
        </p:spPr>
        <p:txBody>
          <a:bodyPr>
            <a:normAutofit fontScale="90000"/>
          </a:bodyPr>
          <a:lstStyle/>
          <a:p>
            <a:r>
              <a:rPr lang="fa-IR" sz="6600" dirty="0">
                <a:cs typeface="B Kamran" panose="00000400000000000000" pitchFamily="2" charset="-78"/>
              </a:rPr>
              <a:t>گیاهان در چه مواردی باهم تفاوت دارند</a:t>
            </a:r>
            <a:endParaRPr lang="en-US" sz="6600" dirty="0">
              <a:cs typeface="B Kamran" panose="00000400000000000000" pitchFamily="2" charset="-78"/>
            </a:endParaRPr>
          </a:p>
        </p:txBody>
      </p:sp>
      <p:sp>
        <p:nvSpPr>
          <p:cNvPr id="3" name="Content Placeholder 2">
            <a:extLst>
              <a:ext uri="{FF2B5EF4-FFF2-40B4-BE49-F238E27FC236}">
                <a16:creationId xmlns:a16="http://schemas.microsoft.com/office/drawing/2014/main" id="{79AA8189-5539-A0AF-F164-1BA41484EB20}"/>
              </a:ext>
            </a:extLst>
          </p:cNvPr>
          <p:cNvSpPr>
            <a:spLocks noGrp="1"/>
          </p:cNvSpPr>
          <p:nvPr>
            <p:ph idx="1"/>
          </p:nvPr>
        </p:nvSpPr>
        <p:spPr>
          <a:xfrm>
            <a:off x="2021498" y="2226457"/>
            <a:ext cx="7744968" cy="2697480"/>
          </a:xfrm>
        </p:spPr>
        <p:txBody>
          <a:bodyPr/>
          <a:lstStyle/>
          <a:p>
            <a:pPr algn="r"/>
            <a:r>
              <a:rPr lang="fa-IR" dirty="0">
                <a:latin typeface="Dubai Medium" panose="020B0603030403030204" pitchFamily="34" charset="-78"/>
                <a:cs typeface="Dubai Medium" panose="020B0603030403030204" pitchFamily="34" charset="-78"/>
              </a:rPr>
              <a:t>شکل برگ ها و شکل ساقه ی گیاهان و گل های آن ها با هم تفاوت دارند گیاهان همچنین براساس نوع دانه و نوع ریشه باهم تفاوت دارند</a:t>
            </a:r>
          </a:p>
          <a:p>
            <a:pPr algn="r"/>
            <a:r>
              <a:rPr lang="fa-IR" dirty="0">
                <a:latin typeface="Dubai Medium" panose="020B0603030403030204" pitchFamily="34" charset="-78"/>
                <a:cs typeface="Dubai Medium" panose="020B0603030403030204" pitchFamily="34" charset="-78"/>
              </a:rPr>
              <a:t>شکل برگ ها :برگ ها یا پهن هستند یا باریک .</a:t>
            </a:r>
          </a:p>
          <a:p>
            <a:pPr algn="r"/>
            <a:r>
              <a:rPr lang="fa-IR" dirty="0">
                <a:latin typeface="Dubai Medium" panose="020B0603030403030204" pitchFamily="34" charset="-78"/>
                <a:cs typeface="Dubai Medium" panose="020B0603030403030204" pitchFamily="34" charset="-78"/>
              </a:rPr>
              <a:t>شکل ریشه : بعضی گیاهان ریشه ی را ست دارند و بعضی ریشه ی افشان</a:t>
            </a:r>
          </a:p>
          <a:p>
            <a:pPr algn="r"/>
            <a:r>
              <a:rPr lang="fa-IR" dirty="0">
                <a:latin typeface="Dubai Medium" panose="020B0603030403030204" pitchFamily="34" charset="-78"/>
                <a:cs typeface="Dubai Medium" panose="020B0603030403030204" pitchFamily="34" charset="-78"/>
              </a:rPr>
              <a:t>نوع دانه : گیاهانی که دانه ی یک قسمتی دارند تک لپه ای است و گیاهان که دانه ی دو قسمتی دارند دو لپه ای هستند</a:t>
            </a:r>
            <a:endParaRPr lang="en-US"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CB34920F-63BE-A738-77C8-0E835F0291EC}"/>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819A392-3867-B70F-0447-7DFB62A164CC}"/>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52110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E3BE-CD04-BF41-1D2B-BA45B6C7D3A7}"/>
              </a:ext>
            </a:extLst>
          </p:cNvPr>
          <p:cNvSpPr>
            <a:spLocks noGrp="1"/>
          </p:cNvSpPr>
          <p:nvPr>
            <p:ph type="title"/>
          </p:nvPr>
        </p:nvSpPr>
        <p:spPr>
          <a:xfrm>
            <a:off x="-888846" y="698771"/>
            <a:ext cx="8695944" cy="1325880"/>
          </a:xfrm>
        </p:spPr>
        <p:txBody>
          <a:bodyPr>
            <a:normAutofit/>
          </a:bodyPr>
          <a:lstStyle/>
          <a:p>
            <a:pPr algn="r" rtl="1"/>
            <a:r>
              <a:rPr lang="fa-IR" sz="6000" dirty="0">
                <a:cs typeface="B Kamran" panose="00000400000000000000" pitchFamily="2" charset="-78"/>
              </a:rPr>
              <a:t>گیاهان تک لپه ای</a:t>
            </a:r>
            <a:endParaRPr lang="en-US" sz="6000" dirty="0">
              <a:cs typeface="B Kamran" panose="00000400000000000000" pitchFamily="2" charset="-78"/>
            </a:endParaRPr>
          </a:p>
        </p:txBody>
      </p:sp>
      <p:sp>
        <p:nvSpPr>
          <p:cNvPr id="3" name="Content Placeholder 2">
            <a:extLst>
              <a:ext uri="{FF2B5EF4-FFF2-40B4-BE49-F238E27FC236}">
                <a16:creationId xmlns:a16="http://schemas.microsoft.com/office/drawing/2014/main" id="{479A0FB0-2D66-7958-2E65-10C0EC93B517}"/>
              </a:ext>
            </a:extLst>
          </p:cNvPr>
          <p:cNvSpPr>
            <a:spLocks noGrp="1"/>
          </p:cNvSpPr>
          <p:nvPr>
            <p:ph idx="1"/>
          </p:nvPr>
        </p:nvSpPr>
        <p:spPr>
          <a:xfrm>
            <a:off x="2021497" y="2455058"/>
            <a:ext cx="7744968" cy="2697480"/>
          </a:xfrm>
        </p:spPr>
        <p:txBody>
          <a:bodyPr>
            <a:normAutofit/>
          </a:bodyPr>
          <a:lstStyle/>
          <a:p>
            <a:pPr algn="r"/>
            <a:r>
              <a:rPr lang="fa-IR" sz="2800" dirty="0">
                <a:latin typeface="Dubai Medium" panose="020B0603030403030204" pitchFamily="34" charset="-78"/>
                <a:cs typeface="Dubai Medium" panose="020B0603030403030204" pitchFamily="34" charset="-78"/>
              </a:rPr>
              <a:t>دارای برگ باریک ریشه ی افشان گلبرگ آنان 3 یا مضربی از 3 مانند 6 و9</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E0434FFB-80FC-16AC-9BDE-876107062A56}"/>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2FC0F3D-DD0F-568F-9591-14461EDA9039}"/>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3428929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8934-99A7-E543-C732-0A5FE2E174EC}"/>
              </a:ext>
            </a:extLst>
          </p:cNvPr>
          <p:cNvSpPr>
            <a:spLocks noGrp="1"/>
          </p:cNvSpPr>
          <p:nvPr>
            <p:ph type="title"/>
          </p:nvPr>
        </p:nvSpPr>
        <p:spPr>
          <a:xfrm>
            <a:off x="1700181" y="845820"/>
            <a:ext cx="8695944" cy="1325880"/>
          </a:xfrm>
        </p:spPr>
        <p:txBody>
          <a:bodyPr>
            <a:normAutofit/>
          </a:bodyPr>
          <a:lstStyle/>
          <a:p>
            <a:r>
              <a:rPr lang="fa-IR" sz="7200" dirty="0">
                <a:cs typeface="B Kamran" panose="00000400000000000000" pitchFamily="2" charset="-78"/>
              </a:rPr>
              <a:t>گیاهان دو لپه</a:t>
            </a:r>
            <a:endParaRPr lang="en-US" sz="7200" dirty="0">
              <a:cs typeface="B Kamran" panose="00000400000000000000" pitchFamily="2" charset="-78"/>
            </a:endParaRPr>
          </a:p>
        </p:txBody>
      </p:sp>
      <p:sp>
        <p:nvSpPr>
          <p:cNvPr id="3" name="Content Placeholder 2">
            <a:extLst>
              <a:ext uri="{FF2B5EF4-FFF2-40B4-BE49-F238E27FC236}">
                <a16:creationId xmlns:a16="http://schemas.microsoft.com/office/drawing/2014/main" id="{0CA750C7-8AAB-077E-ED41-AC3DBD1DEC07}"/>
              </a:ext>
            </a:extLst>
          </p:cNvPr>
          <p:cNvSpPr>
            <a:spLocks noGrp="1"/>
          </p:cNvSpPr>
          <p:nvPr>
            <p:ph idx="1"/>
          </p:nvPr>
        </p:nvSpPr>
        <p:spPr>
          <a:xfrm>
            <a:off x="2223516" y="2311518"/>
            <a:ext cx="7744968" cy="2697480"/>
          </a:xfrm>
        </p:spPr>
        <p:txBody>
          <a:bodyPr>
            <a:normAutofit/>
          </a:bodyPr>
          <a:lstStyle/>
          <a:p>
            <a:pPr algn="r" rtl="1"/>
            <a:r>
              <a:rPr lang="fa-IR" sz="2800" dirty="0">
                <a:latin typeface="Dubai Medium" panose="020B0603030403030204" pitchFamily="34" charset="-78"/>
                <a:cs typeface="Dubai Medium" panose="020B0603030403030204" pitchFamily="34" charset="-78"/>
              </a:rPr>
              <a:t>دارای برگ پهن ریشه راست گلبرگ آنان 4 و5 یا مضربی آنان</a:t>
            </a:r>
            <a:endParaRPr lang="en-US" sz="28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E51234E2-B9EC-AED4-9079-05A89477250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7966DA7-2C0A-C6BF-1824-B0BF39C02B4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4056248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83A14-4912-CB5E-89CE-15B5B7C88FC4}"/>
              </a:ext>
            </a:extLst>
          </p:cNvPr>
          <p:cNvSpPr>
            <a:spLocks noGrp="1"/>
          </p:cNvSpPr>
          <p:nvPr>
            <p:ph idx="1"/>
          </p:nvPr>
        </p:nvSpPr>
        <p:spPr>
          <a:xfrm>
            <a:off x="2223516" y="2348733"/>
            <a:ext cx="7744968" cy="2697480"/>
          </a:xfrm>
        </p:spPr>
        <p:txBody>
          <a:bodyPr>
            <a:normAutofit/>
          </a:bodyPr>
          <a:lstStyle/>
          <a:p>
            <a:pPr algn="r"/>
            <a:r>
              <a:rPr lang="fa-IR" sz="3200" dirty="0">
                <a:latin typeface="Dubai Medium" panose="020B0603030403030204" pitchFamily="34" charset="-78"/>
                <a:cs typeface="Dubai Medium" panose="020B0603030403030204" pitchFamily="34" charset="-78"/>
              </a:rPr>
              <a:t>هر گل دارای گلبرگ کاسبرگ مادگی و پرچم است</a:t>
            </a:r>
            <a:endParaRPr lang="en-US" sz="32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DAA474D7-2785-3DB5-B835-CCE7B7DAA5A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6FE0B30-3902-9888-4006-DBC4232CD17B}"/>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30747118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1189-794B-CBF2-0AB2-16AFBE7B6A95}"/>
              </a:ext>
            </a:extLst>
          </p:cNvPr>
          <p:cNvSpPr>
            <a:spLocks noGrp="1"/>
          </p:cNvSpPr>
          <p:nvPr>
            <p:ph type="title"/>
          </p:nvPr>
        </p:nvSpPr>
        <p:spPr>
          <a:xfrm>
            <a:off x="-1271619" y="822325"/>
            <a:ext cx="8695944" cy="1325880"/>
          </a:xfrm>
        </p:spPr>
        <p:txBody>
          <a:bodyPr>
            <a:normAutofit/>
          </a:bodyPr>
          <a:lstStyle/>
          <a:p>
            <a:pPr algn="r"/>
            <a:r>
              <a:rPr lang="fa-IR" sz="6000" dirty="0">
                <a:latin typeface="Dubai Medium" panose="020B0603030403030204" pitchFamily="34" charset="-78"/>
                <a:cs typeface="B Kamran" panose="00000400000000000000" pitchFamily="2" charset="-78"/>
              </a:rPr>
              <a:t>گلبرگ چیست؟</a:t>
            </a:r>
            <a:endParaRPr lang="en-US" sz="6000" dirty="0">
              <a:latin typeface="Dubai Medium" panose="020B0603030403030204" pitchFamily="34" charset="-78"/>
              <a:cs typeface="B Kamran" panose="00000400000000000000" pitchFamily="2" charset="-78"/>
            </a:endParaRPr>
          </a:p>
        </p:txBody>
      </p:sp>
      <p:sp>
        <p:nvSpPr>
          <p:cNvPr id="3" name="Content Placeholder 2">
            <a:extLst>
              <a:ext uri="{FF2B5EF4-FFF2-40B4-BE49-F238E27FC236}">
                <a16:creationId xmlns:a16="http://schemas.microsoft.com/office/drawing/2014/main" id="{BC768282-C11E-9225-1926-2EF95781CC5A}"/>
              </a:ext>
            </a:extLst>
          </p:cNvPr>
          <p:cNvSpPr>
            <a:spLocks noGrp="1"/>
          </p:cNvSpPr>
          <p:nvPr>
            <p:ph idx="1"/>
          </p:nvPr>
        </p:nvSpPr>
        <p:spPr>
          <a:xfrm>
            <a:off x="1883664" y="2316834"/>
            <a:ext cx="8695944" cy="633700"/>
          </a:xfrm>
        </p:spPr>
        <p:txBody>
          <a:bodyPr>
            <a:noAutofit/>
          </a:bodyPr>
          <a:lstStyle/>
          <a:p>
            <a:pPr algn="r"/>
            <a:r>
              <a:rPr lang="fa-IR" sz="3200" dirty="0">
                <a:latin typeface="Dubai Medium" panose="020B0603030403030204" pitchFamily="34" charset="-78"/>
                <a:cs typeface="Dubai Medium" panose="020B0603030403030204" pitchFamily="34" charset="-78"/>
              </a:rPr>
              <a:t>گلبرگ همان قسمت رنگین گل است که از پرچم و مادگی محافظت </a:t>
            </a:r>
            <a:endParaRPr lang="en-US" sz="3200" dirty="0">
              <a:latin typeface="Dubai Medium" panose="020B0603030403030204" pitchFamily="34" charset="-78"/>
              <a:cs typeface="Dubai Medium" panose="020B0603030403030204" pitchFamily="34" charset="-78"/>
            </a:endParaRPr>
          </a:p>
        </p:txBody>
      </p:sp>
      <p:sp>
        <p:nvSpPr>
          <p:cNvPr id="4" name="Footer Placeholder 3">
            <a:extLst>
              <a:ext uri="{FF2B5EF4-FFF2-40B4-BE49-F238E27FC236}">
                <a16:creationId xmlns:a16="http://schemas.microsoft.com/office/drawing/2014/main" id="{C90887AA-511F-03DC-9617-64C07930B9BE}"/>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87884A6-2A27-BFB0-7AB7-489AE030DEF3}"/>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169637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Organic</Template>
  <TotalTime>3164</TotalTime>
  <Words>520</Words>
  <Application>Microsoft Office PowerPoint</Application>
  <PresentationFormat>Widescreen</PresentationFormat>
  <Paragraphs>73</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Baskerville</vt:lpstr>
      <vt:lpstr>Baskerville Old Face</vt:lpstr>
      <vt:lpstr>Calibri</vt:lpstr>
      <vt:lpstr>Dubai Medium</vt:lpstr>
      <vt:lpstr>Gill Sans Light</vt:lpstr>
      <vt:lpstr>Gill Sans Nova</vt:lpstr>
      <vt:lpstr>Gill Sans Nova Light</vt:lpstr>
      <vt:lpstr>Office Theme</vt:lpstr>
      <vt:lpstr>به نام خدا</vt:lpstr>
      <vt:lpstr>درس 12 علوم گوناگونی گیاهان  ارائه دهنده اسما فصیحی</vt:lpstr>
      <vt:lpstr>PowerPoint Presentation</vt:lpstr>
      <vt:lpstr>بخش های مختلف گیاه</vt:lpstr>
      <vt:lpstr>گیاهان در چه مواردی باهم تفاوت دارند</vt:lpstr>
      <vt:lpstr>گیاهان تک لپه ای</vt:lpstr>
      <vt:lpstr>گیاهان دو لپه</vt:lpstr>
      <vt:lpstr>PowerPoint Presentation</vt:lpstr>
      <vt:lpstr>گلبرگ چیست؟</vt:lpstr>
      <vt:lpstr>پرچم چیست؟</vt:lpstr>
      <vt:lpstr>مادگی چیست ؟</vt:lpstr>
      <vt:lpstr>کاسبرگ چیست؟</vt:lpstr>
      <vt:lpstr>گرده چیست؟</vt:lpstr>
      <vt:lpstr>تولید مثل</vt:lpstr>
      <vt:lpstr>گرده افشانی چیست؟</vt:lpstr>
      <vt:lpstr>انسان باد و جانوران به گرده افشانی کمک می کنند</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SIGMA</dc:creator>
  <cp:lastModifiedBy>SIGMA</cp:lastModifiedBy>
  <cp:revision>1</cp:revision>
  <dcterms:created xsi:type="dcterms:W3CDTF">2024-03-06T12:21:48Z</dcterms:created>
  <dcterms:modified xsi:type="dcterms:W3CDTF">2024-03-08T17:06:45Z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